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61" r:id="rId6"/>
    <p:sldId id="272" r:id="rId7"/>
    <p:sldId id="277" r:id="rId8"/>
    <p:sldId id="262" r:id="rId9"/>
    <p:sldId id="274" r:id="rId10"/>
    <p:sldId id="269" r:id="rId11"/>
    <p:sldId id="276" r:id="rId12"/>
    <p:sldId id="279" r:id="rId13"/>
    <p:sldId id="270" r:id="rId14"/>
    <p:sldId id="278" r:id="rId15"/>
    <p:sldId id="273" r:id="rId16"/>
    <p:sldId id="259" r:id="rId17"/>
    <p:sldId id="26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BDD"/>
    <a:srgbClr val="FB7D7D"/>
    <a:srgbClr val="482E53"/>
    <a:srgbClr val="BF2F58"/>
    <a:srgbClr val="D86284"/>
    <a:srgbClr val="AE4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10" Type="http://schemas.openxmlformats.org/officeDocument/2006/relationships/image" Target="../media/image12.gif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8844" y="1006262"/>
            <a:ext cx="6805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8000" dirty="0">
              <a:solidFill>
                <a:srgbClr val="BF2F58"/>
              </a:solidFill>
              <a:latin typeface="Karmatic Arcade" panose="02000000000000000000" pitchFamily="2" charset="0"/>
            </a:endParaRPr>
          </a:p>
          <a:p>
            <a:pPr algn="ctr"/>
            <a:r>
              <a:rPr lang="ko-KR" altLang="en-US" sz="8000" dirty="0">
                <a:solidFill>
                  <a:srgbClr val="D86284"/>
                </a:solidFill>
                <a:latin typeface="Karmatic Arcade" panose="02000000000000000000" pitchFamily="2" charset="0"/>
              </a:rPr>
              <a:t>설계 발표</a:t>
            </a:r>
            <a:endParaRPr lang="en-US" altLang="ko-KR" sz="8000" dirty="0">
              <a:solidFill>
                <a:srgbClr val="D86284"/>
              </a:solidFill>
              <a:latin typeface="Karmatic Arcade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0848" y="3475965"/>
            <a:ext cx="1372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20170100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김규철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20170526 </a:t>
            </a:r>
            <a:r>
              <a:rPr lang="ko-KR" altLang="en-US" sz="1100" dirty="0" err="1">
                <a:solidFill>
                  <a:schemeClr val="bg1"/>
                </a:solidFill>
                <a:latin typeface="LVDC Game Over 2" panose="00000400000000000000" pitchFamily="2" charset="0"/>
              </a:rPr>
              <a:t>방진성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20170568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서승환</a:t>
            </a:r>
            <a:endParaRPr lang="en-US" altLang="ko-KR" sz="1100" dirty="0">
              <a:solidFill>
                <a:schemeClr val="bg1"/>
              </a:solidFill>
              <a:latin typeface="LVDC Game Over 2" panose="00000400000000000000" pitchFamily="2" charset="0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20170873 </a:t>
            </a:r>
            <a:r>
              <a:rPr lang="ko-KR" altLang="en-US" sz="1100" dirty="0">
                <a:solidFill>
                  <a:schemeClr val="bg1"/>
                </a:solidFill>
                <a:latin typeface="LVDC Game Over 2" panose="00000400000000000000" pitchFamily="2" charset="0"/>
              </a:rPr>
              <a:t>이윤석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38844" y="997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5" name="_x696273616" descr="EMB000028e83d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50" y="457199"/>
            <a:ext cx="5580063" cy="19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6161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다이어그램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10F2C6-8B71-4185-BB53-1F4372DA5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0" y="3286580"/>
            <a:ext cx="11957043" cy="79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0E446-6A64-455C-86B1-B4C03860A925}"/>
              </a:ext>
            </a:extLst>
          </p:cNvPr>
          <p:cNvSpPr txBox="1"/>
          <p:nvPr/>
        </p:nvSpPr>
        <p:spPr>
          <a:xfrm>
            <a:off x="-1290887" y="1457217"/>
            <a:ext cx="609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얼굴 인식 시퀀스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4456F6C-54BF-47C1-8E09-AAB0052E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447" y="2735884"/>
            <a:ext cx="13380544" cy="62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83239640">
            <a:extLst>
              <a:ext uri="{FF2B5EF4-FFF2-40B4-BE49-F238E27FC236}">
                <a16:creationId xmlns:a16="http://schemas.microsoft.com/office/drawing/2014/main" id="{FDACD739-F86C-4926-9335-A4B4183A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7" y="2347590"/>
            <a:ext cx="8207793" cy="27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9437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다이어그램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94042480">
            <a:extLst>
              <a:ext uri="{FF2B5EF4-FFF2-40B4-BE49-F238E27FC236}">
                <a16:creationId xmlns:a16="http://schemas.microsoft.com/office/drawing/2014/main" id="{02CC5422-4EC4-4F58-A687-C4D026E0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2" y="1876974"/>
            <a:ext cx="8127978" cy="32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0E446-6A64-455C-86B1-B4C03860A925}"/>
              </a:ext>
            </a:extLst>
          </p:cNvPr>
          <p:cNvSpPr txBox="1"/>
          <p:nvPr/>
        </p:nvSpPr>
        <p:spPr>
          <a:xfrm>
            <a:off x="102976" y="1027762"/>
            <a:ext cx="484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ko-KR" altLang="en-US" dirty="0"/>
              <a:t>게임시작</a:t>
            </a:r>
            <a:r>
              <a:rPr lang="en-US" altLang="ko-KR" dirty="0"/>
              <a:t>(</a:t>
            </a:r>
            <a:r>
              <a:rPr lang="ko-KR" altLang="en-US" dirty="0"/>
              <a:t>맵 생성</a:t>
            </a:r>
            <a:r>
              <a:rPr lang="en-US" altLang="ko-KR" dirty="0"/>
              <a:t>, </a:t>
            </a:r>
            <a:r>
              <a:rPr lang="ko-KR" altLang="en-US" dirty="0"/>
              <a:t>사운드 처리</a:t>
            </a:r>
            <a:r>
              <a:rPr lang="en-US" altLang="ko-KR" dirty="0"/>
              <a:t>) </a:t>
            </a:r>
            <a:r>
              <a:rPr lang="ko-KR" altLang="en-US" dirty="0"/>
              <a:t>시퀀스</a:t>
            </a:r>
          </a:p>
        </p:txBody>
      </p:sp>
    </p:spTree>
    <p:extLst>
      <p:ext uri="{BB962C8B-B14F-4D97-AF65-F5344CB8AC3E}">
        <p14:creationId xmlns:p14="http://schemas.microsoft.com/office/powerpoint/2010/main" val="6206441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명세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7401AC5-D6D1-4F01-B1AA-73145E1F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B0394-9FCB-4EDA-BD71-5D2098D4CD9E}"/>
              </a:ext>
            </a:extLst>
          </p:cNvPr>
          <p:cNvSpPr txBox="1"/>
          <p:nvPr/>
        </p:nvSpPr>
        <p:spPr>
          <a:xfrm>
            <a:off x="159357" y="713643"/>
            <a:ext cx="441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GameManager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827C39-01F8-4956-B833-B14BFDFF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8" y="1518139"/>
            <a:ext cx="7157651" cy="40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438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명세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7401AC5-D6D1-4F01-B1AA-73145E1F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3E57F4-0DB0-4A46-BA2B-C860D2F6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" y="1294657"/>
            <a:ext cx="4511422" cy="48144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A41AD1-6308-4BC3-BBF0-D09D3378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548" y="1294658"/>
            <a:ext cx="4496391" cy="48144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11E64A-5FBA-4773-B615-FEF0510D0EA0}"/>
              </a:ext>
            </a:extLst>
          </p:cNvPr>
          <p:cNvSpPr txBox="1"/>
          <p:nvPr/>
        </p:nvSpPr>
        <p:spPr>
          <a:xfrm>
            <a:off x="159357" y="772080"/>
            <a:ext cx="441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/>
              <a:t> Player </a:t>
            </a:r>
            <a:r>
              <a:rPr lang="ko-KR" altLang="en-US" dirty="0"/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8685236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명세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7401AC5-D6D1-4F01-B1AA-73145E1F3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C2C917-51C5-45E4-829B-A3C8BC81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6" y="1133783"/>
            <a:ext cx="4546591" cy="5380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6B304E-A8CB-4398-8725-9B26BC68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45" y="2003941"/>
            <a:ext cx="4419155" cy="3013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B0394-9FCB-4EDA-BD71-5D2098D4CD9E}"/>
              </a:ext>
            </a:extLst>
          </p:cNvPr>
          <p:cNvSpPr txBox="1"/>
          <p:nvPr/>
        </p:nvSpPr>
        <p:spPr>
          <a:xfrm>
            <a:off x="159357" y="713643"/>
            <a:ext cx="441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 Enemy </a:t>
            </a:r>
            <a:r>
              <a:rPr lang="ko-KR" altLang="en-US" dirty="0"/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16931106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2" t="24801" r="35900" b="53656"/>
          <a:stretch/>
        </p:blipFill>
        <p:spPr>
          <a:xfrm rot="2577239">
            <a:off x="392760" y="5225934"/>
            <a:ext cx="1655806" cy="12332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B1EF9C4-9908-4869-B8A1-12F66FC49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13723232">
            <a:extLst>
              <a:ext uri="{FF2B5EF4-FFF2-40B4-BE49-F238E27FC236}">
                <a16:creationId xmlns:a16="http://schemas.microsoft.com/office/drawing/2014/main" id="{AF4B9E25-4FA9-4AA0-8B4A-C4BBF171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7" y="838680"/>
            <a:ext cx="5421313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313725248">
            <a:extLst>
              <a:ext uri="{FF2B5EF4-FFF2-40B4-BE49-F238E27FC236}">
                <a16:creationId xmlns:a16="http://schemas.microsoft.com/office/drawing/2014/main" id="{222A9B5A-2083-4E7C-BF89-4CF47588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03" y="3586715"/>
            <a:ext cx="6122107" cy="269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6307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5875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QnA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571" y="2036618"/>
            <a:ext cx="41314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err="1">
                <a:solidFill>
                  <a:srgbClr val="FF0000"/>
                </a:solidFill>
              </a:rPr>
              <a:t>QnA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4271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시나리오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186543" y="5868168"/>
            <a:ext cx="5965371" cy="381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86542" y="5334768"/>
            <a:ext cx="5965371" cy="381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6541" y="4697954"/>
            <a:ext cx="2786745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65168" y="4687068"/>
            <a:ext cx="2786745" cy="381000"/>
          </a:xfrm>
          <a:prstGeom prst="roundRect">
            <a:avLst/>
          </a:prstGeom>
          <a:solidFill>
            <a:srgbClr val="FB7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65168" y="4096518"/>
            <a:ext cx="2786745" cy="381000"/>
          </a:xfrm>
          <a:prstGeom prst="roundRect">
            <a:avLst/>
          </a:prstGeom>
          <a:solidFill>
            <a:srgbClr val="FB7D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6540" y="4096518"/>
            <a:ext cx="2786745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6541" y="3500525"/>
            <a:ext cx="1197432" cy="381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775853" y="3500525"/>
            <a:ext cx="1197432" cy="381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65165" y="3500525"/>
            <a:ext cx="1197432" cy="381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54477" y="3500525"/>
            <a:ext cx="1197432" cy="381000"/>
          </a:xfrm>
          <a:prstGeom prst="roundRect">
            <a:avLst/>
          </a:prstGeom>
          <a:solidFill>
            <a:srgbClr val="D29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6541" y="2967125"/>
            <a:ext cx="1197432" cy="38100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75853" y="2967125"/>
            <a:ext cx="1197432" cy="381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65165" y="2967125"/>
            <a:ext cx="1197432" cy="3810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54477" y="2967125"/>
            <a:ext cx="1197432" cy="381000"/>
          </a:xfrm>
          <a:prstGeom prst="roundRect">
            <a:avLst/>
          </a:prstGeom>
          <a:solidFill>
            <a:srgbClr val="D29B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86538" y="2428641"/>
            <a:ext cx="5965371" cy="381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6537" y="1895241"/>
            <a:ext cx="5965371" cy="381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0800000">
            <a:off x="1600784" y="2036396"/>
            <a:ext cx="424249" cy="4044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10800000">
            <a:off x="3125362" y="2036396"/>
            <a:ext cx="424249" cy="4044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 rot="10800000">
            <a:off x="4779408" y="2036395"/>
            <a:ext cx="424249" cy="4044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0800000">
            <a:off x="6433455" y="2036395"/>
            <a:ext cx="424249" cy="4044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검은 마법사 - 나무위키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23" y="1008055"/>
            <a:ext cx="1300784" cy="13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메이플 보스] 노말 가디언 엔젤 슬라임 패턴 공략 및 최소컷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29" y="4080551"/>
            <a:ext cx="1209565" cy="89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자쿰(메이플스토리) - 나무위키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46" y="2809641"/>
            <a:ext cx="1202193" cy="10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춤추는 그루트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34" y="2809641"/>
            <a:ext cx="956368" cy="11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mblogthumb-phinf.pstatic.net/MjAyMDA2MTFfMjIg/MDAxNTkxODc0OTUwODM4.yZEAtqev6WC4qG89RZGh1ZTWZ5gyKjsMb2uqxY6zefQg.McREs8KcjcUr1bwEiJbrVxuCqBRRIO3OLula04UOmecg.GIF.blog6times/IMG_0433.GIF?type=w800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40" y="4908226"/>
            <a:ext cx="1335768" cy="11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주니어 발록 모션.gif | 메이플 인벤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82" y="2941796"/>
            <a:ext cx="1098673" cy="9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신규 몬스터 | 메이플 인벤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64" y="2770441"/>
            <a:ext cx="783184" cy="103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메이플스토리/일반 몬스터/빅토리아 아일랜드 - 나무위키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39" y="4051230"/>
            <a:ext cx="1050746" cy="9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195929" y="310489"/>
            <a:ext cx="1866172" cy="6792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Endings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 rot="18994268">
            <a:off x="1677689" y="1215652"/>
            <a:ext cx="1262743" cy="26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7403709">
            <a:off x="3139019" y="1351294"/>
            <a:ext cx="751660" cy="227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 rot="13812463">
            <a:off x="5584515" y="1249436"/>
            <a:ext cx="1262743" cy="265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 rot="14665656">
            <a:off x="4518977" y="1328654"/>
            <a:ext cx="751660" cy="227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643356" y="6346371"/>
            <a:ext cx="3149556" cy="42454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Tutorial&amp;Start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89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>
            <a:grpSpLocks/>
          </p:cNvGrpSpPr>
          <p:nvPr/>
        </p:nvGrpSpPr>
        <p:grpSpPr>
          <a:xfrm>
            <a:off x="4572000" y="1492504"/>
            <a:ext cx="3663685" cy="410710"/>
            <a:chOff x="3212757" y="711068"/>
            <a:chExt cx="4433058" cy="410710"/>
          </a:xfrm>
        </p:grpSpPr>
        <p:sp>
          <p:nvSpPr>
            <p:cNvPr id="5" name="TextBox 4"/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2431" y="392830"/>
              <a:ext cx="355146" cy="991622"/>
            </a:xfrm>
            <a:prstGeom prst="rect">
              <a:avLst/>
            </a:prstGeom>
          </p:spPr>
        </p:pic>
      </p:grpSp>
      <p:grpSp>
        <p:nvGrpSpPr>
          <p:cNvPr id="14" name="그룹 13"/>
          <p:cNvGrpSpPr>
            <a:grpSpLocks/>
          </p:cNvGrpSpPr>
          <p:nvPr/>
        </p:nvGrpSpPr>
        <p:grpSpPr>
          <a:xfrm>
            <a:off x="4569608" y="2100846"/>
            <a:ext cx="3666795" cy="399546"/>
            <a:chOff x="3287767" y="722232"/>
            <a:chExt cx="2388838" cy="399546"/>
          </a:xfrm>
        </p:grpSpPr>
        <p:sp>
          <p:nvSpPr>
            <p:cNvPr id="16" name="TextBox 15"/>
            <p:cNvSpPr txBox="1"/>
            <p:nvPr/>
          </p:nvSpPr>
          <p:spPr>
            <a:xfrm>
              <a:off x="3287767" y="752446"/>
              <a:ext cx="1750492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파일 구조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212061" y="612834"/>
              <a:ext cx="355146" cy="573942"/>
            </a:xfrm>
            <a:prstGeom prst="rect">
              <a:avLst/>
            </a:prstGeom>
          </p:spPr>
        </p:pic>
      </p:grpSp>
      <p:grpSp>
        <p:nvGrpSpPr>
          <p:cNvPr id="21" name="그룹 20"/>
          <p:cNvGrpSpPr>
            <a:grpSpLocks/>
          </p:cNvGrpSpPr>
          <p:nvPr/>
        </p:nvGrpSpPr>
        <p:grpSpPr>
          <a:xfrm>
            <a:off x="4569609" y="2719875"/>
            <a:ext cx="3671263" cy="386067"/>
            <a:chOff x="3336326" y="735711"/>
            <a:chExt cx="2799055" cy="386067"/>
          </a:xfrm>
        </p:grpSpPr>
        <p:sp>
          <p:nvSpPr>
            <p:cNvPr id="23" name="TextBox 22"/>
            <p:cNvSpPr txBox="1"/>
            <p:nvPr/>
          </p:nvSpPr>
          <p:spPr>
            <a:xfrm>
              <a:off x="3336326" y="752446"/>
              <a:ext cx="198137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오브젝트 구조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634737" y="590213"/>
              <a:ext cx="355146" cy="646142"/>
            </a:xfrm>
            <a:prstGeom prst="rect">
              <a:avLst/>
            </a:prstGeom>
          </p:spPr>
        </p:pic>
      </p:grpSp>
      <p:grpSp>
        <p:nvGrpSpPr>
          <p:cNvPr id="28" name="그룹 27"/>
          <p:cNvGrpSpPr>
            <a:grpSpLocks/>
          </p:cNvGrpSpPr>
          <p:nvPr/>
        </p:nvGrpSpPr>
        <p:grpSpPr>
          <a:xfrm>
            <a:off x="4569609" y="3269559"/>
            <a:ext cx="3666075" cy="411012"/>
            <a:chOff x="3336326" y="710766"/>
            <a:chExt cx="1963282" cy="411012"/>
          </a:xfrm>
        </p:grpSpPr>
        <p:sp>
          <p:nvSpPr>
            <p:cNvPr id="30" name="TextBox 29"/>
            <p:cNvSpPr txBox="1"/>
            <p:nvPr/>
          </p:nvSpPr>
          <p:spPr>
            <a:xfrm>
              <a:off x="3336326" y="752446"/>
              <a:ext cx="1207154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다이어그램</a:t>
              </a: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4883761" y="650065"/>
              <a:ext cx="355146" cy="476548"/>
            </a:xfrm>
            <a:prstGeom prst="rect">
              <a:avLst/>
            </a:prstGeom>
          </p:spPr>
        </p:pic>
      </p:grpSp>
      <p:grpSp>
        <p:nvGrpSpPr>
          <p:cNvPr id="35" name="그룹 34"/>
          <p:cNvGrpSpPr>
            <a:grpSpLocks/>
          </p:cNvGrpSpPr>
          <p:nvPr/>
        </p:nvGrpSpPr>
        <p:grpSpPr>
          <a:xfrm>
            <a:off x="4569609" y="3888587"/>
            <a:ext cx="3671464" cy="379738"/>
            <a:chOff x="3212757" y="742040"/>
            <a:chExt cx="3029975" cy="379738"/>
          </a:xfrm>
        </p:grpSpPr>
        <p:sp>
          <p:nvSpPr>
            <p:cNvPr id="37" name="TextBox 36"/>
            <p:cNvSpPr txBox="1"/>
            <p:nvPr/>
          </p:nvSpPr>
          <p:spPr>
            <a:xfrm>
              <a:off x="3212757" y="752446"/>
              <a:ext cx="229906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시퀀스 다이어그램</a:t>
              </a:r>
              <a:endPara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722546" y="577000"/>
              <a:ext cx="355146" cy="685226"/>
            </a:xfrm>
            <a:prstGeom prst="rect">
              <a:avLst/>
            </a:prstGeom>
          </p:spPr>
        </p:pic>
      </p:grpSp>
      <p:grpSp>
        <p:nvGrpSpPr>
          <p:cNvPr id="39" name="그룹 38"/>
          <p:cNvGrpSpPr>
            <a:grpSpLocks/>
          </p:cNvGrpSpPr>
          <p:nvPr/>
        </p:nvGrpSpPr>
        <p:grpSpPr>
          <a:xfrm>
            <a:off x="4569609" y="4482235"/>
            <a:ext cx="3666074" cy="374205"/>
            <a:chOff x="3212757" y="747573"/>
            <a:chExt cx="3291955" cy="374205"/>
          </a:xfrm>
        </p:grpSpPr>
        <p:sp>
          <p:nvSpPr>
            <p:cNvPr id="41" name="TextBox 40"/>
            <p:cNvSpPr txBox="1"/>
            <p:nvPr/>
          </p:nvSpPr>
          <p:spPr>
            <a:xfrm>
              <a:off x="3212757" y="752446"/>
              <a:ext cx="850984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명세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5921999" y="520006"/>
              <a:ext cx="355146" cy="81028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3CE007-BDCF-40BF-B892-86FB9258733E}"/>
              </a:ext>
            </a:extLst>
          </p:cNvPr>
          <p:cNvGrpSpPr>
            <a:grpSpLocks/>
          </p:cNvGrpSpPr>
          <p:nvPr/>
        </p:nvGrpSpPr>
        <p:grpSpPr>
          <a:xfrm>
            <a:off x="4569608" y="5051290"/>
            <a:ext cx="3666076" cy="415056"/>
            <a:chOff x="3212757" y="706722"/>
            <a:chExt cx="4435952" cy="4150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9A8307-2F8F-4CC4-961D-67E1CE4AA8FF}"/>
                </a:ext>
              </a:extLst>
            </p:cNvPr>
            <p:cNvSpPr txBox="1"/>
            <p:nvPr/>
          </p:nvSpPr>
          <p:spPr>
            <a:xfrm>
              <a:off x="3212757" y="752446"/>
              <a:ext cx="1078825" cy="36933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altLang="ko-KR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7. </a:t>
              </a:r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 인터페이스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89C513F-AAF6-438A-BE37-9E199ACEB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6975325" y="388484"/>
              <a:ext cx="355146" cy="991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13037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3616" y="4313221"/>
            <a:ext cx="609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dirty="0"/>
              <a:t>한국 </a:t>
            </a:r>
            <a:r>
              <a:rPr lang="ko-KR" altLang="en-US" dirty="0" err="1"/>
              <a:t>게임계가</a:t>
            </a:r>
            <a:r>
              <a:rPr lang="ko-KR" altLang="en-US" dirty="0"/>
              <a:t> 국제 시장은 물론이고</a:t>
            </a:r>
            <a:r>
              <a:rPr lang="en-US" altLang="ko-KR" dirty="0"/>
              <a:t>, </a:t>
            </a:r>
            <a:r>
              <a:rPr lang="ko-KR" altLang="en-US" dirty="0"/>
              <a:t>국내 시장에서까지 경쟁력을 잃어버리게 될 지도 모른다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012" y="1335024"/>
            <a:ext cx="753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국내에서 개발된 게임 중 연출과 서사성을 보여줄 수 있는 싱글 플레이 게임은 이제 찾아보기 힘듦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지난해 국내 게임산업 매출액은 증가했지만 </a:t>
            </a:r>
            <a:r>
              <a:rPr lang="en-US" altLang="ko-KR" dirty="0"/>
              <a:t>PC</a:t>
            </a:r>
            <a:r>
              <a:rPr lang="ko-KR" altLang="en-US" dirty="0"/>
              <a:t>게임 매출은 감소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632662" y="2854852"/>
            <a:ext cx="964276" cy="110200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6047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구조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 rot="19332765">
            <a:off x="525357" y="5283715"/>
            <a:ext cx="1086594" cy="150610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E665231-C2D0-479E-955F-CFD168C48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2137" y="152065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747776">
            <a:extLst>
              <a:ext uri="{FF2B5EF4-FFF2-40B4-BE49-F238E27FC236}">
                <a16:creationId xmlns:a16="http://schemas.microsoft.com/office/drawing/2014/main" id="{DE0EAD6E-8E67-423D-97E1-B4FC8265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2" y="968657"/>
            <a:ext cx="8626829" cy="50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632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오브젝트 구조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 rot="19332765">
            <a:off x="525357" y="5283715"/>
            <a:ext cx="1086594" cy="150610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A4DB641-31AD-4D19-BEC4-C47ECB3C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074" y="880707"/>
            <a:ext cx="663985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90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오브젝트 구조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t="46578" r="65876" b="10834"/>
          <a:stretch/>
        </p:blipFill>
        <p:spPr>
          <a:xfrm rot="19332765">
            <a:off x="525357" y="5283715"/>
            <a:ext cx="1086594" cy="1506103"/>
          </a:xfrm>
          <a:prstGeom prst="rect">
            <a:avLst/>
          </a:prstGeom>
        </p:spPr>
      </p:pic>
      <p:sp>
        <p:nvSpPr>
          <p:cNvPr id="10" name="정육면체 9">
            <a:extLst>
              <a:ext uri="{FF2B5EF4-FFF2-40B4-BE49-F238E27FC236}">
                <a16:creationId xmlns:a16="http://schemas.microsoft.com/office/drawing/2014/main" id="{3A2BAD89-F695-4C0B-BA0F-82910B24A2E0}"/>
              </a:ext>
            </a:extLst>
          </p:cNvPr>
          <p:cNvSpPr/>
          <p:nvPr/>
        </p:nvSpPr>
        <p:spPr>
          <a:xfrm>
            <a:off x="1009250" y="2843618"/>
            <a:ext cx="1131277" cy="11371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6A575C-B835-46BC-80D8-BF873E6DDECF}"/>
              </a:ext>
            </a:extLst>
          </p:cNvPr>
          <p:cNvSpPr txBox="1"/>
          <p:nvPr/>
        </p:nvSpPr>
        <p:spPr>
          <a:xfrm>
            <a:off x="1195379" y="2535084"/>
            <a:ext cx="846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오브젝트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8014838-24CB-411B-BE5F-7EF206A7EB1D}"/>
              </a:ext>
            </a:extLst>
          </p:cNvPr>
          <p:cNvCxnSpPr>
            <a:cxnSpLocks/>
          </p:cNvCxnSpPr>
          <p:nvPr/>
        </p:nvCxnSpPr>
        <p:spPr>
          <a:xfrm flipV="1">
            <a:off x="2041501" y="3377017"/>
            <a:ext cx="969512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174793-949B-4E35-8D1E-BF1EAB99E24A}"/>
              </a:ext>
            </a:extLst>
          </p:cNvPr>
          <p:cNvCxnSpPr>
            <a:cxnSpLocks/>
          </p:cNvCxnSpPr>
          <p:nvPr/>
        </p:nvCxnSpPr>
        <p:spPr>
          <a:xfrm>
            <a:off x="3011517" y="1721159"/>
            <a:ext cx="27063" cy="40354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130623-D654-4A85-848E-7C978F3670B7}"/>
              </a:ext>
            </a:extLst>
          </p:cNvPr>
          <p:cNvGrpSpPr/>
          <p:nvPr/>
        </p:nvGrpSpPr>
        <p:grpSpPr>
          <a:xfrm>
            <a:off x="3361231" y="957015"/>
            <a:ext cx="2440287" cy="5277894"/>
            <a:chOff x="2823790" y="1270536"/>
            <a:chExt cx="2440287" cy="527789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1204D14-A46C-4757-B7FD-7EF2854D3C14}"/>
                </a:ext>
              </a:extLst>
            </p:cNvPr>
            <p:cNvSpPr/>
            <p:nvPr/>
          </p:nvSpPr>
          <p:spPr>
            <a:xfrm>
              <a:off x="2823790" y="1271582"/>
              <a:ext cx="2440287" cy="52768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F7A0F-1C49-442B-A246-F4911083406F}"/>
                </a:ext>
              </a:extLst>
            </p:cNvPr>
            <p:cNvSpPr txBox="1"/>
            <p:nvPr/>
          </p:nvSpPr>
          <p:spPr>
            <a:xfrm>
              <a:off x="3535466" y="1270536"/>
              <a:ext cx="1016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컴포넌트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16DA1E7-F3DE-4391-B799-C95BECE7F2D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003409" y="1730312"/>
            <a:ext cx="1005187" cy="47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0AB26B-4194-4BFC-B864-F717B01797A7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003409" y="2617521"/>
            <a:ext cx="11491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21550A-284B-4578-AA4A-ECECCF99FBF4}"/>
              </a:ext>
            </a:extLst>
          </p:cNvPr>
          <p:cNvCxnSpPr>
            <a:cxnSpLocks/>
          </p:cNvCxnSpPr>
          <p:nvPr/>
        </p:nvCxnSpPr>
        <p:spPr>
          <a:xfrm>
            <a:off x="3037282" y="3684117"/>
            <a:ext cx="849014" cy="144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B8E27B6-9DEA-44EB-A3DF-3283908B373A}"/>
              </a:ext>
            </a:extLst>
          </p:cNvPr>
          <p:cNvCxnSpPr>
            <a:cxnSpLocks/>
          </p:cNvCxnSpPr>
          <p:nvPr/>
        </p:nvCxnSpPr>
        <p:spPr>
          <a:xfrm>
            <a:off x="3032519" y="4733979"/>
            <a:ext cx="85377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1D669B-2541-4B26-82AF-38A591B56B52}"/>
              </a:ext>
            </a:extLst>
          </p:cNvPr>
          <p:cNvCxnSpPr>
            <a:cxnSpLocks/>
          </p:cNvCxnSpPr>
          <p:nvPr/>
        </p:nvCxnSpPr>
        <p:spPr>
          <a:xfrm>
            <a:off x="3032519" y="5751851"/>
            <a:ext cx="8490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487616-6249-425F-A65A-C152ED6E2D6A}"/>
              </a:ext>
            </a:extLst>
          </p:cNvPr>
          <p:cNvSpPr/>
          <p:nvPr/>
        </p:nvSpPr>
        <p:spPr>
          <a:xfrm>
            <a:off x="3731822" y="4510800"/>
            <a:ext cx="1705709" cy="410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Box Collider 2D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682E0F-E5B1-4D77-AE38-B30BC80860FC}"/>
              </a:ext>
            </a:extLst>
          </p:cNvPr>
          <p:cNvSpPr/>
          <p:nvPr/>
        </p:nvSpPr>
        <p:spPr>
          <a:xfrm>
            <a:off x="3856340" y="5534510"/>
            <a:ext cx="1469124" cy="410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Rigidbody</a:t>
            </a:r>
            <a:r>
              <a:rPr lang="en-US" altLang="ko-KR" dirty="0">
                <a:solidFill>
                  <a:schemeClr val="tx1"/>
                </a:solidFill>
              </a:rPr>
              <a:t> 2D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AB86BC-1FC4-4991-99C5-FBB3F254009E}"/>
              </a:ext>
            </a:extLst>
          </p:cNvPr>
          <p:cNvGrpSpPr/>
          <p:nvPr/>
        </p:nvGrpSpPr>
        <p:grpSpPr>
          <a:xfrm>
            <a:off x="6124169" y="1529899"/>
            <a:ext cx="3045068" cy="410301"/>
            <a:chOff x="5959438" y="1855877"/>
            <a:chExt cx="2844595" cy="4103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5C708D4-0C6F-4A57-8A15-8D353AF0B5B4}"/>
                </a:ext>
              </a:extLst>
            </p:cNvPr>
            <p:cNvSpPr/>
            <p:nvPr/>
          </p:nvSpPr>
          <p:spPr>
            <a:xfrm>
              <a:off x="6090143" y="1855877"/>
              <a:ext cx="2713890" cy="410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Animation/</a:t>
              </a:r>
              <a:r>
                <a:rPr lang="en-US" altLang="ko-KR" dirty="0" err="1">
                  <a:solidFill>
                    <a:schemeClr val="tx1"/>
                  </a:solidFill>
                </a:rPr>
                <a:t>Player.controller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E6C4E76D-DD4C-4184-B68B-2357D8CE6326}"/>
                </a:ext>
              </a:extLst>
            </p:cNvPr>
            <p:cNvSpPr/>
            <p:nvPr/>
          </p:nvSpPr>
          <p:spPr>
            <a:xfrm rot="16200000">
              <a:off x="5960435" y="1889053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위쪽 모서리 27">
              <a:extLst>
                <a:ext uri="{FF2B5EF4-FFF2-40B4-BE49-F238E27FC236}">
                  <a16:creationId xmlns:a16="http://schemas.microsoft.com/office/drawing/2014/main" id="{DB09BD30-68E8-457B-A83B-A5A56B103FA6}"/>
                </a:ext>
              </a:extLst>
            </p:cNvPr>
            <p:cNvSpPr/>
            <p:nvPr/>
          </p:nvSpPr>
          <p:spPr>
            <a:xfrm rot="16200000">
              <a:off x="5959603" y="2097111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F5A63D-A651-4CFC-B170-0A08371349D6}"/>
              </a:ext>
            </a:extLst>
          </p:cNvPr>
          <p:cNvSpPr/>
          <p:nvPr/>
        </p:nvSpPr>
        <p:spPr>
          <a:xfrm>
            <a:off x="4008596" y="1529899"/>
            <a:ext cx="1079874" cy="410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Animator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0B8B1E-B1DD-4962-99E2-A6AA42374856}"/>
              </a:ext>
            </a:extLst>
          </p:cNvPr>
          <p:cNvGrpSpPr/>
          <p:nvPr/>
        </p:nvGrpSpPr>
        <p:grpSpPr>
          <a:xfrm>
            <a:off x="7033840" y="2433317"/>
            <a:ext cx="1782777" cy="410301"/>
            <a:chOff x="6266025" y="2746838"/>
            <a:chExt cx="1782777" cy="4103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58E1286-C578-4FD0-8E7C-062C33042937}"/>
                </a:ext>
              </a:extLst>
            </p:cNvPr>
            <p:cNvSpPr/>
            <p:nvPr/>
          </p:nvSpPr>
          <p:spPr>
            <a:xfrm>
              <a:off x="6394943" y="2746838"/>
              <a:ext cx="1653859" cy="410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Script/</a:t>
              </a:r>
              <a:r>
                <a:rPr lang="en-US" altLang="ko-KR" dirty="0" err="1">
                  <a:solidFill>
                    <a:schemeClr val="tx1"/>
                  </a:solidFill>
                </a:rPr>
                <a:t>Player.cs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847FAA19-733A-44DE-89D5-6F8C8CD7F436}"/>
                </a:ext>
              </a:extLst>
            </p:cNvPr>
            <p:cNvSpPr/>
            <p:nvPr/>
          </p:nvSpPr>
          <p:spPr>
            <a:xfrm rot="16200000">
              <a:off x="6267022" y="2787136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59E1DCFD-12B4-4689-AFDB-6B1A7B51F056}"/>
                </a:ext>
              </a:extLst>
            </p:cNvPr>
            <p:cNvSpPr/>
            <p:nvPr/>
          </p:nvSpPr>
          <p:spPr>
            <a:xfrm rot="16200000">
              <a:off x="6266190" y="2990431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CC579C-6EFB-4724-AD4E-401D0B7FD988}"/>
              </a:ext>
            </a:extLst>
          </p:cNvPr>
          <p:cNvGrpSpPr/>
          <p:nvPr/>
        </p:nvGrpSpPr>
        <p:grpSpPr>
          <a:xfrm>
            <a:off x="6379718" y="3455867"/>
            <a:ext cx="2352136" cy="410301"/>
            <a:chOff x="6123650" y="3798347"/>
            <a:chExt cx="2352136" cy="41030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12449C-53B4-456C-B408-2DDB9170C89A}"/>
                </a:ext>
              </a:extLst>
            </p:cNvPr>
            <p:cNvSpPr/>
            <p:nvPr/>
          </p:nvSpPr>
          <p:spPr>
            <a:xfrm>
              <a:off x="6254264" y="3798347"/>
              <a:ext cx="2221522" cy="4103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Sprites/PlayerSet.png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B52F5045-1C2C-4D24-9A17-3C983DD46CBE}"/>
                </a:ext>
              </a:extLst>
            </p:cNvPr>
            <p:cNvSpPr/>
            <p:nvPr/>
          </p:nvSpPr>
          <p:spPr>
            <a:xfrm rot="16200000">
              <a:off x="6124647" y="3834764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FA3C4E0E-BF04-40B9-B0C4-E238ED4482FE}"/>
                </a:ext>
              </a:extLst>
            </p:cNvPr>
            <p:cNvSpPr/>
            <p:nvPr/>
          </p:nvSpPr>
          <p:spPr>
            <a:xfrm rot="16200000">
              <a:off x="6123815" y="4033296"/>
              <a:ext cx="128588" cy="12891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EFF61A-C2FD-4A97-94EF-DECB22F340CA}"/>
              </a:ext>
            </a:extLst>
          </p:cNvPr>
          <p:cNvSpPr/>
          <p:nvPr/>
        </p:nvSpPr>
        <p:spPr>
          <a:xfrm>
            <a:off x="4152525" y="2412370"/>
            <a:ext cx="754966" cy="410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Script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9E6FA5-AF03-40DE-AB86-C42F99E75EF7}"/>
              </a:ext>
            </a:extLst>
          </p:cNvPr>
          <p:cNvSpPr/>
          <p:nvPr/>
        </p:nvSpPr>
        <p:spPr>
          <a:xfrm>
            <a:off x="3738048" y="3455868"/>
            <a:ext cx="1705709" cy="4103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Sprite Renderer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정육면체 39">
            <a:extLst>
              <a:ext uri="{FF2B5EF4-FFF2-40B4-BE49-F238E27FC236}">
                <a16:creationId xmlns:a16="http://schemas.microsoft.com/office/drawing/2014/main" id="{017F16E4-CABD-44F7-A967-ECDDD8894AED}"/>
              </a:ext>
            </a:extLst>
          </p:cNvPr>
          <p:cNvSpPr/>
          <p:nvPr/>
        </p:nvSpPr>
        <p:spPr>
          <a:xfrm>
            <a:off x="1009800" y="2845815"/>
            <a:ext cx="1131277" cy="1137138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Player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슬라이드 번호 개체 틀 4">
            <a:extLst>
              <a:ext uri="{FF2B5EF4-FFF2-40B4-BE49-F238E27FC236}">
                <a16:creationId xmlns:a16="http://schemas.microsoft.com/office/drawing/2014/main" id="{7D75B8CF-51AF-4525-B235-D17BBE8F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4013" y="5876391"/>
            <a:ext cx="2057400" cy="365125"/>
          </a:xfrm>
        </p:spPr>
        <p:txBody>
          <a:bodyPr/>
          <a:lstStyle/>
          <a:p>
            <a:fld id="{86AAAC50-B798-42E8-BD5D-305BC9E1B936}" type="slidenum">
              <a:rPr lang="ko-KR" altLang="en-US" smtClean="0"/>
              <a:t>7</a:t>
            </a:fld>
            <a:r>
              <a:rPr lang="en-US" altLang="ko-KR" dirty="0"/>
              <a:t>/20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274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069 L -0.11388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139 L -0.23229 -0.0030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9 L -0.10313 0.003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FEA0E0-AE8C-4846-8EA0-C88FD108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62" y="1362309"/>
            <a:ext cx="9415439" cy="47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4042480">
            <a:extLst>
              <a:ext uri="{FF2B5EF4-FFF2-40B4-BE49-F238E27FC236}">
                <a16:creationId xmlns:a16="http://schemas.microsoft.com/office/drawing/2014/main" id="{75D4703D-7C4E-4DEC-988E-6C1742D2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9" y="817928"/>
            <a:ext cx="7968902" cy="580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3562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4" t="45647" r="43694" b="28883"/>
          <a:stretch/>
        </p:blipFill>
        <p:spPr>
          <a:xfrm>
            <a:off x="102976" y="97414"/>
            <a:ext cx="626073" cy="4504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9049" y="224298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b="1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다이어그램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FEA0E0-AE8C-4846-8EA0-C88FD108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62" y="1362309"/>
            <a:ext cx="9415439" cy="47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14E528D-8D40-47BD-9D07-6B208F249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210" y="457200"/>
            <a:ext cx="9350549" cy="46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86545280">
            <a:extLst>
              <a:ext uri="{FF2B5EF4-FFF2-40B4-BE49-F238E27FC236}">
                <a16:creationId xmlns:a16="http://schemas.microsoft.com/office/drawing/2014/main" id="{CC96609F-2DBC-4374-B277-C344B643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10" y="795309"/>
            <a:ext cx="5501565" cy="57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232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</TotalTime>
  <Words>183</Words>
  <Application>Microsoft Office PowerPoint</Application>
  <PresentationFormat>화면 슬라이드 쇼(4:3)</PresentationFormat>
  <Paragraphs>52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Karmatic Arcade</vt:lpstr>
      <vt:lpstr>LVDC Game Over 2</vt:lpstr>
      <vt:lpstr>나눔고딕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김규철</cp:lastModifiedBy>
  <cp:revision>59</cp:revision>
  <dcterms:created xsi:type="dcterms:W3CDTF">2015-03-01T15:12:57Z</dcterms:created>
  <dcterms:modified xsi:type="dcterms:W3CDTF">2021-10-11T14:37:49Z</dcterms:modified>
</cp:coreProperties>
</file>